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 id="269" r:id="rId21"/>
  </p:sldIdLst>
  <p:sldSz cx="12192000" cy="6858000"/>
  <p:notesSz cx="6858000" cy="9144000"/>
  <p:embeddedFontLs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63" y="24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7E0133FC-CA8A-0528-C627-B0206BC18796}"/>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B8AA8D5B-A03B-3719-D171-425A209492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94458265-54C2-1805-380A-E26938F8C24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14871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D8368681-4AC1-A5D4-35DC-C4713E15A06B}"/>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17F1FEC8-964A-52B0-BF62-DCBC51CC0E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340D5F19-1251-8BB5-1E30-B766A6788B4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79696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0AD58562-17E0-6B73-8785-92E3FAA7E135}"/>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4DDFF21E-192A-0175-6D2C-6FF0E410FC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C2B93794-34D1-ABD6-4FE7-8A891DDA8A5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083089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6.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Benjamin Cleary</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3" name="Audio 2">
            <a:hlinkClick r:id="" action="ppaction://media"/>
            <a:extLst>
              <a:ext uri="{FF2B5EF4-FFF2-40B4-BE49-F238E27FC236}">
                <a16:creationId xmlns:a16="http://schemas.microsoft.com/office/drawing/2014/main" id="{3221FFDA-3080-A453-21FC-086A86610FE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262"/>
    </mc:Choice>
    <mc:Fallback>
      <p:transition spd="slow" advTm="9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72409AEC-D20C-7E5B-B70A-79F36BEC3E7C}"/>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3C8BFDD6-A94C-3AAB-64D3-1D3DD866F5F7}"/>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Can Add to any empty vector – Unit Test</a:t>
            </a:r>
            <a:endParaRPr dirty="0"/>
          </a:p>
        </p:txBody>
      </p:sp>
      <p:sp>
        <p:nvSpPr>
          <p:cNvPr id="196" name="Google Shape;196;g9504e29505_0_0">
            <a:extLst>
              <a:ext uri="{FF2B5EF4-FFF2-40B4-BE49-F238E27FC236}">
                <a16:creationId xmlns:a16="http://schemas.microsoft.com/office/drawing/2014/main" id="{1C770CE0-E766-2AE9-D084-A020C769573B}"/>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342900"/>
            <a:r>
              <a:rPr lang="en-US" dirty="0"/>
              <a:t>This unit test verifies that a vector array can have item added to it</a:t>
            </a:r>
          </a:p>
          <a:p>
            <a:pPr marL="342900"/>
            <a:r>
              <a:rPr lang="en-US" dirty="0"/>
              <a:t>This test addresses potential issues where a vector array might be created but then changed or declared as static, which would prevent modification of the vector, leading to unintended or undesired behavior</a:t>
            </a:r>
            <a:endParaRPr dirty="0"/>
          </a:p>
        </p:txBody>
      </p:sp>
      <p:pic>
        <p:nvPicPr>
          <p:cNvPr id="197" name="Google Shape;197;g9504e29505_0_0" descr="Green Pace logo">
            <a:extLst>
              <a:ext uri="{FF2B5EF4-FFF2-40B4-BE49-F238E27FC236}">
                <a16:creationId xmlns:a16="http://schemas.microsoft.com/office/drawing/2014/main" id="{3C431061-980F-A334-13F4-574B5A39D66F}"/>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DF194BA6-2FDB-8320-EB60-34D6E772DD5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2325156142"/>
      </p:ext>
    </p:extLst>
  </p:cSld>
  <p:clrMapOvr>
    <a:masterClrMapping/>
  </p:clrMapOvr>
  <mc:AlternateContent xmlns:mc="http://schemas.openxmlformats.org/markup-compatibility/2006">
    <mc:Choice xmlns:p14="http://schemas.microsoft.com/office/powerpoint/2010/main" Requires="p14">
      <p:transition spd="slow" p14:dur="2000" advTm="26212"/>
    </mc:Choice>
    <mc:Fallback>
      <p:transition spd="slow" advTm="262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BE8D1AD7-77AC-14F1-42F9-2293D90FE1B7}"/>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47EC2331-5074-DB52-5621-CFB513F3354F}"/>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Resizing an Array with a Negative number throws a length error exception – Unit Test</a:t>
            </a:r>
            <a:endParaRPr dirty="0"/>
          </a:p>
        </p:txBody>
      </p:sp>
      <p:sp>
        <p:nvSpPr>
          <p:cNvPr id="196" name="Google Shape;196;g9504e29505_0_0">
            <a:extLst>
              <a:ext uri="{FF2B5EF4-FFF2-40B4-BE49-F238E27FC236}">
                <a16:creationId xmlns:a16="http://schemas.microsoft.com/office/drawing/2014/main" id="{30ACAFEB-D0F8-7535-ABFB-A4D6BFD672E3}"/>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342900"/>
            <a:r>
              <a:rPr lang="en-US" dirty="0"/>
              <a:t>This unit test verifies that the length error exception is thrown as expected when attempting to resize a vector array with a negative value</a:t>
            </a:r>
          </a:p>
          <a:p>
            <a:pPr marL="342900"/>
            <a:r>
              <a:rPr lang="en-US" dirty="0"/>
              <a:t>This ensures that vector arrays are being operated on correctly</a:t>
            </a:r>
          </a:p>
          <a:p>
            <a:pPr marL="342900"/>
            <a:r>
              <a:rPr lang="en-US" dirty="0"/>
              <a:t>This test ensures that the code is properly handling exception throws and operating at intended without undesired behavior</a:t>
            </a:r>
            <a:endParaRPr dirty="0"/>
          </a:p>
        </p:txBody>
      </p:sp>
      <p:pic>
        <p:nvPicPr>
          <p:cNvPr id="197" name="Google Shape;197;g9504e29505_0_0" descr="Green Pace logo">
            <a:extLst>
              <a:ext uri="{FF2B5EF4-FFF2-40B4-BE49-F238E27FC236}">
                <a16:creationId xmlns:a16="http://schemas.microsoft.com/office/drawing/2014/main" id="{2D896025-6292-EB03-8444-3A49830F49EB}"/>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0015D86-B184-AAC7-88C6-7C9B950A29D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1799245400"/>
      </p:ext>
    </p:extLst>
  </p:cSld>
  <p:clrMapOvr>
    <a:masterClrMapping/>
  </p:clrMapOvr>
  <mc:AlternateContent xmlns:mc="http://schemas.openxmlformats.org/markup-compatibility/2006">
    <mc:Choice xmlns:p14="http://schemas.microsoft.com/office/powerpoint/2010/main" Requires="p14">
      <p:transition spd="slow" p14:dur="2000" advTm="42588"/>
    </mc:Choice>
    <mc:Fallback>
      <p:transition spd="slow" advTm="425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E73DDD8-E3D1-6A27-4574-FB5C8C6E4E3E}"/>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826"/>
    </mc:Choice>
    <mc:Fallback>
      <p:transition spd="slow" advTm="178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sz="1600" dirty="0"/>
              <a:t>DevSecOps, like DevOps but with Security</a:t>
            </a:r>
          </a:p>
          <a:p>
            <a:pPr marL="1143000" lvl="2" indent="-228600">
              <a:spcBef>
                <a:spcPts val="0"/>
              </a:spcBef>
              <a:buSzPts val="2000"/>
            </a:pPr>
            <a:r>
              <a:rPr lang="en-US" sz="1400" dirty="0"/>
              <a:t>Integrates Security into the DevOps pipeline</a:t>
            </a:r>
          </a:p>
          <a:p>
            <a:pPr marL="1143000" lvl="2" indent="-228600">
              <a:spcBef>
                <a:spcPts val="0"/>
              </a:spcBef>
              <a:buSzPts val="2000"/>
            </a:pPr>
            <a:r>
              <a:rPr lang="en-US" sz="1400" dirty="0"/>
              <a:t>Security becomes a consideration when designing and building out</a:t>
            </a:r>
            <a:endParaRPr lang="en-US" sz="1200" dirty="0"/>
          </a:p>
          <a:p>
            <a:pPr marL="1143000" lvl="2" indent="-228600">
              <a:spcBef>
                <a:spcPts val="0"/>
              </a:spcBef>
              <a:buSzPts val="2000"/>
            </a:pPr>
            <a:r>
              <a:rPr lang="en-US" sz="1400" dirty="0"/>
              <a:t>Maintains security focus in production</a:t>
            </a:r>
          </a:p>
          <a:p>
            <a:pPr marL="1600200" lvl="3" indent="-228600">
              <a:spcBef>
                <a:spcPts val="0"/>
              </a:spcBef>
              <a:buSzPts val="2000"/>
            </a:pPr>
            <a:endParaRPr sz="1200" dirty="0"/>
          </a:p>
          <a:p>
            <a:pPr marL="685800" lvl="1" indent="-228600" algn="l" rtl="0">
              <a:lnSpc>
                <a:spcPct val="90000"/>
              </a:lnSpc>
              <a:spcBef>
                <a:spcPts val="500"/>
              </a:spcBef>
              <a:spcAft>
                <a:spcPts val="0"/>
              </a:spcAft>
              <a:buClr>
                <a:schemeClr val="lt1"/>
              </a:buClr>
              <a:buSzPts val="2000"/>
              <a:buChar char="•"/>
            </a:pPr>
            <a:r>
              <a:rPr lang="en-US" sz="1600" dirty="0"/>
              <a:t>Tools/practices used to effect security integration</a:t>
            </a:r>
          </a:p>
          <a:p>
            <a:pPr marL="1143000" lvl="2" indent="-228600">
              <a:buSzPts val="2000"/>
            </a:pPr>
            <a:r>
              <a:rPr lang="en-US" sz="1400" dirty="0"/>
              <a:t>Development</a:t>
            </a:r>
          </a:p>
          <a:p>
            <a:pPr marL="1600200" lvl="3" indent="-228600">
              <a:buSzPts val="2000"/>
            </a:pPr>
            <a:r>
              <a:rPr lang="en-US" sz="1200" dirty="0"/>
              <a:t>Intel – look for threats before the threats find you</a:t>
            </a:r>
          </a:p>
          <a:p>
            <a:pPr marL="1600200" lvl="3" indent="-228600">
              <a:buSzPts val="2000"/>
            </a:pPr>
            <a:r>
              <a:rPr lang="en-US" sz="1200" dirty="0"/>
              <a:t>Design – plan out the system in a way that enhances the security regime</a:t>
            </a:r>
          </a:p>
          <a:p>
            <a:pPr marL="1600200" lvl="3" indent="-228600">
              <a:buSzPts val="2000"/>
            </a:pPr>
            <a:r>
              <a:rPr lang="en-US" sz="1200" dirty="0"/>
              <a:t>Build – develop and employ coding standards which address potential vulnerabilities</a:t>
            </a:r>
          </a:p>
          <a:p>
            <a:pPr marL="1600200" lvl="3" indent="-228600">
              <a:buSzPts val="2000"/>
            </a:pPr>
            <a:r>
              <a:rPr lang="en-US" sz="1200" dirty="0"/>
              <a:t>Test – verify standards and look for other potentials issues e.g. Unit tests, external tools (</a:t>
            </a:r>
            <a:r>
              <a:rPr lang="en-US" sz="1200" dirty="0" err="1"/>
              <a:t>CPPChecker</a:t>
            </a:r>
            <a:r>
              <a:rPr lang="en-US" sz="1200" dirty="0"/>
              <a:t>, SonarQube, etc.)</a:t>
            </a:r>
          </a:p>
          <a:p>
            <a:pPr marL="1143000" lvl="2" indent="-228600">
              <a:buSzPts val="2000"/>
            </a:pPr>
            <a:r>
              <a:rPr lang="en-US" sz="1400" dirty="0"/>
              <a:t>Production</a:t>
            </a:r>
          </a:p>
          <a:p>
            <a:pPr marL="1600200" lvl="3" indent="-228600">
              <a:buSzPts val="2000"/>
            </a:pPr>
            <a:r>
              <a:rPr lang="en-US" sz="1200" dirty="0"/>
              <a:t>Deployment – Configure system settings to harden system i.e. DISA STIGs, securing unused ports, etc.</a:t>
            </a:r>
          </a:p>
          <a:p>
            <a:pPr marL="1600200" lvl="3" indent="-228600">
              <a:buSzPts val="2000"/>
            </a:pPr>
            <a:r>
              <a:rPr lang="en-US" sz="1200" dirty="0"/>
              <a:t>Monitor – keep real time awareness of system status and activity e.g. SIEMs, log reviews, health checks</a:t>
            </a:r>
          </a:p>
          <a:p>
            <a:pPr marL="1600200" lvl="3" indent="-228600">
              <a:buSzPts val="2000"/>
            </a:pPr>
            <a:r>
              <a:rPr lang="en-US" sz="1200" dirty="0"/>
              <a:t>Incident Response – once detected, responding to security incidents</a:t>
            </a:r>
          </a:p>
          <a:p>
            <a:pPr marL="1600200" lvl="3" indent="-228600">
              <a:buSzPts val="2000"/>
            </a:pPr>
            <a:r>
              <a:rPr lang="en-US" sz="1200" dirty="0"/>
              <a:t>Incident Recovery – once threat is secured and incident is over return the system to baseline and AAR</a:t>
            </a:r>
            <a:endParaRPr sz="12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E772951D-80AA-5D8C-05A1-314C376C763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9250"/>
    </mc:Choice>
    <mc:Fallback>
      <p:transition spd="slow" advTm="149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Why now?</a:t>
            </a:r>
          </a:p>
          <a:p>
            <a:pPr marL="685800" lvl="1" indent="-228600">
              <a:spcBef>
                <a:spcPts val="0"/>
              </a:spcBef>
              <a:buSzPts val="2000"/>
            </a:pPr>
            <a:r>
              <a:rPr lang="en-US" dirty="0"/>
              <a:t>Already behind the curve</a:t>
            </a:r>
          </a:p>
          <a:p>
            <a:pPr marL="685800" lvl="1" indent="-228600">
              <a:spcBef>
                <a:spcPts val="0"/>
              </a:spcBef>
              <a:buSzPts val="2000"/>
            </a:pPr>
            <a:r>
              <a:rPr lang="en-US" dirty="0"/>
              <a:t>Will boost reputation with customers</a:t>
            </a:r>
          </a:p>
          <a:p>
            <a:pPr marL="685800" lvl="1" indent="-228600">
              <a:spcBef>
                <a:spcPts val="0"/>
              </a:spcBef>
              <a:buSzPts val="2000"/>
            </a:pPr>
            <a:r>
              <a:rPr lang="en-US" dirty="0"/>
              <a:t>Enables Green Pace to protect itself</a:t>
            </a:r>
          </a:p>
          <a:p>
            <a:pPr marL="685800" lvl="1" indent="-228600">
              <a:spcBef>
                <a:spcPts val="0"/>
              </a:spcBef>
              <a:buSzPts val="2000"/>
            </a:pPr>
            <a:r>
              <a:rPr lang="en-US" dirty="0"/>
              <a:t>Will require more effort the longer we wait</a:t>
            </a:r>
          </a:p>
          <a:p>
            <a:pPr marL="228600" indent="-228600">
              <a:spcBef>
                <a:spcPts val="0"/>
              </a:spcBef>
              <a:buSzPts val="2000"/>
            </a:pPr>
            <a:r>
              <a:rPr lang="en-US" dirty="0"/>
              <a:t>Risks</a:t>
            </a:r>
          </a:p>
          <a:p>
            <a:pPr marL="685800" lvl="1" indent="-228600">
              <a:spcBef>
                <a:spcPts val="0"/>
              </a:spcBef>
              <a:buSzPts val="2000"/>
            </a:pPr>
            <a:r>
              <a:rPr lang="en-US" dirty="0"/>
              <a:t>Initial hit to velocity as new processes are implemented</a:t>
            </a:r>
          </a:p>
          <a:p>
            <a:pPr marL="685800" lvl="1" indent="-228600">
              <a:spcBef>
                <a:spcPts val="0"/>
              </a:spcBef>
              <a:buSzPts val="2000"/>
            </a:pPr>
            <a:r>
              <a:rPr lang="en-US" dirty="0"/>
              <a:t>Potential rework to get existing code up to new security standard</a:t>
            </a:r>
          </a:p>
          <a:p>
            <a:pPr marL="228600" indent="-228600">
              <a:spcBef>
                <a:spcPts val="0"/>
              </a:spcBef>
              <a:buSzPts val="2000"/>
            </a:pPr>
            <a:r>
              <a:rPr lang="en-US" dirty="0"/>
              <a:t>Benefits</a:t>
            </a:r>
          </a:p>
          <a:p>
            <a:pPr marL="685800" lvl="1" indent="-228600">
              <a:spcBef>
                <a:spcPts val="0"/>
              </a:spcBef>
              <a:buSzPts val="2000"/>
            </a:pPr>
            <a:r>
              <a:rPr lang="en-US" dirty="0"/>
              <a:t>Improves quality of the code</a:t>
            </a:r>
          </a:p>
          <a:p>
            <a:pPr marL="685800" lvl="1" indent="-228600">
              <a:spcBef>
                <a:spcPts val="0"/>
              </a:spcBef>
              <a:buSzPts val="2000"/>
            </a:pPr>
            <a:r>
              <a:rPr lang="en-US" dirty="0"/>
              <a:t>Provide some liability protection from security incidents</a:t>
            </a:r>
          </a:p>
          <a:p>
            <a:pPr marL="685800" lvl="1" indent="-228600">
              <a:spcBef>
                <a:spcPts val="0"/>
              </a:spcBef>
              <a:buSzPts val="2000"/>
            </a:pPr>
            <a:r>
              <a:rPr lang="en-US" dirty="0"/>
              <a:t>Reduce risk and scope of security breeches</a:t>
            </a:r>
          </a:p>
          <a:p>
            <a:pPr marL="685800" lvl="1" indent="-228600">
              <a:spcBef>
                <a:spcPts val="0"/>
              </a:spcBef>
              <a:buSzPts val="2000"/>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1F0A33C3-7C96-D5DE-AF29-F95552E24F5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7390"/>
    </mc:Choice>
    <mc:Fallback>
      <p:transition spd="slow" advTm="77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000" dirty="0"/>
              <a:t>Establish Cyber Security Operations Center (CSOC)</a:t>
            </a:r>
          </a:p>
          <a:p>
            <a:pPr marL="1600200" lvl="3" indent="-228600">
              <a:spcBef>
                <a:spcPts val="0"/>
              </a:spcBef>
            </a:pPr>
            <a:r>
              <a:rPr lang="en-US" dirty="0"/>
              <a:t>No robust security coverage of production environment</a:t>
            </a:r>
          </a:p>
          <a:p>
            <a:pPr marL="1600200" lvl="3" indent="-228600">
              <a:spcBef>
                <a:spcPts val="0"/>
              </a:spcBef>
            </a:pPr>
            <a:r>
              <a:rPr lang="en-US" dirty="0"/>
              <a:t>Enables superior feedback when looping into development</a:t>
            </a:r>
          </a:p>
          <a:p>
            <a:pPr marL="1143000" lvl="2" indent="-228600">
              <a:spcBef>
                <a:spcPts val="0"/>
              </a:spcBef>
            </a:pPr>
            <a:r>
              <a:rPr lang="en-US" sz="2000" dirty="0"/>
              <a:t>Re-Evaluate Security Policy on a Quarterly basis</a:t>
            </a:r>
          </a:p>
          <a:p>
            <a:pPr marL="1600200" lvl="3" indent="-228600">
              <a:spcBef>
                <a:spcPts val="0"/>
              </a:spcBef>
            </a:pPr>
            <a:r>
              <a:rPr lang="en-US" dirty="0"/>
              <a:t>Threats are always evolving, policy must match this tempo</a:t>
            </a:r>
          </a:p>
          <a:p>
            <a:pPr marL="1600200" lvl="3" indent="-228600">
              <a:spcBef>
                <a:spcPts val="0"/>
              </a:spcBef>
            </a:pPr>
            <a:r>
              <a:rPr lang="en-US" dirty="0"/>
              <a:t>Only recommended periodicity, can change dependent on need</a:t>
            </a:r>
          </a:p>
          <a:p>
            <a:pPr marL="1143000" lvl="2" indent="-228600">
              <a:spcBef>
                <a:spcPts val="0"/>
              </a:spcBef>
            </a:pPr>
            <a:r>
              <a:rPr lang="en-US" sz="2000" dirty="0"/>
              <a:t>Develop and deploy initial security on-boarding training and policy</a:t>
            </a:r>
          </a:p>
          <a:p>
            <a:pPr marL="1600200" lvl="3" indent="-228600">
              <a:spcBef>
                <a:spcPts val="0"/>
              </a:spcBef>
            </a:pPr>
            <a:r>
              <a:rPr lang="en-US" dirty="0"/>
              <a:t>Allows better integration of new staff</a:t>
            </a:r>
          </a:p>
          <a:p>
            <a:pPr marL="1600200" lvl="3" indent="-228600">
              <a:spcBef>
                <a:spcPts val="0"/>
              </a:spcBef>
            </a:pPr>
            <a:r>
              <a:rPr lang="en-US" dirty="0"/>
              <a:t>Reduces the initial code rework that comes will new personnel getting up to speed</a:t>
            </a:r>
          </a:p>
          <a:p>
            <a:pPr marL="1143000" lvl="2" indent="-228600">
              <a:spcBef>
                <a:spcPts val="0"/>
              </a:spcBef>
            </a:pPr>
            <a:r>
              <a:rPr lang="en-US" sz="2000" dirty="0"/>
              <a:t>Develop and deploy periodic security refresher training</a:t>
            </a:r>
          </a:p>
          <a:p>
            <a:pPr marL="1600200" lvl="3" indent="-228600">
              <a:spcBef>
                <a:spcPts val="0"/>
              </a:spcBef>
            </a:pPr>
            <a:r>
              <a:rPr lang="en-US" dirty="0"/>
              <a:t>Ensures policy update content makes it to the rest of the team</a:t>
            </a:r>
          </a:p>
          <a:p>
            <a:pPr marL="1600200" lvl="3" indent="-228600">
              <a:spcBef>
                <a:spcPts val="0"/>
              </a:spcBef>
            </a:pPr>
            <a:r>
              <a:rPr lang="en-US" dirty="0"/>
              <a:t>Keeps security as a focus, fights complacency</a:t>
            </a:r>
          </a:p>
          <a:p>
            <a:pPr marL="1143000" lvl="2" indent="-228600">
              <a:spcBef>
                <a:spcPts val="0"/>
              </a:spcBef>
            </a:pPr>
            <a:r>
              <a:rPr lang="en-US" dirty="0"/>
              <a:t>Adoption of the Security Policy</a:t>
            </a:r>
          </a:p>
          <a:p>
            <a:pPr marL="1600200" lvl="3" indent="-228600">
              <a:spcBef>
                <a:spcPts val="0"/>
              </a:spcBef>
            </a:pPr>
            <a:r>
              <a:rPr lang="en-US" dirty="0"/>
              <a:t>Establishes a security baseline</a:t>
            </a:r>
          </a:p>
          <a:p>
            <a:pPr marL="1143000" lvl="2" indent="-228600" algn="l" rtl="0">
              <a:lnSpc>
                <a:spcPct val="90000"/>
              </a:lnSpc>
              <a:spcBef>
                <a:spcPts val="0"/>
              </a:spcBef>
              <a:spcAft>
                <a:spcPts val="0"/>
              </a:spcAft>
              <a:buClr>
                <a:schemeClr val="lt1"/>
              </a:buClr>
              <a:buSzPts val="1800"/>
              <a:buChar char="•"/>
            </a:pP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E90AC450-03B6-F44F-1BB0-DF72BDD992F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0354"/>
    </mc:Choice>
    <mc:Fallback>
      <p:transition spd="slow" advTm="140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2400" dirty="0"/>
              <a:t>The need for a robust security policy is needed</a:t>
            </a:r>
          </a:p>
          <a:p>
            <a:pPr marL="228600" lvl="0" indent="-228600" algn="l" rtl="0">
              <a:lnSpc>
                <a:spcPct val="90000"/>
              </a:lnSpc>
              <a:spcBef>
                <a:spcPts val="0"/>
              </a:spcBef>
              <a:spcAft>
                <a:spcPts val="0"/>
              </a:spcAft>
              <a:buClr>
                <a:schemeClr val="lt1"/>
              </a:buClr>
              <a:buSzPts val="2200"/>
              <a:buChar char="•"/>
            </a:pPr>
            <a:r>
              <a:rPr lang="en-US" sz="2400" dirty="0"/>
              <a:t>This policy is not final, continuous maintenance in line with code development</a:t>
            </a:r>
          </a:p>
          <a:p>
            <a:pPr marL="228600" lvl="0" indent="-228600" algn="l" rtl="0">
              <a:lnSpc>
                <a:spcPct val="90000"/>
              </a:lnSpc>
              <a:spcBef>
                <a:spcPts val="0"/>
              </a:spcBef>
              <a:spcAft>
                <a:spcPts val="0"/>
              </a:spcAft>
              <a:buClr>
                <a:schemeClr val="lt1"/>
              </a:buClr>
              <a:buSzPts val="2200"/>
              <a:buChar char="•"/>
            </a:pPr>
            <a:r>
              <a:rPr lang="en-US" sz="2400" dirty="0"/>
              <a:t>At a minimum, the following standards must be adopted:</a:t>
            </a:r>
          </a:p>
          <a:p>
            <a:pPr marL="685800" lvl="1" indent="-228600">
              <a:spcBef>
                <a:spcPts val="0"/>
              </a:spcBef>
              <a:buSzPts val="2200"/>
            </a:pPr>
            <a:r>
              <a:rPr lang="en-US" dirty="0"/>
              <a:t>Data encryption standard</a:t>
            </a:r>
          </a:p>
          <a:p>
            <a:pPr marL="685800" lvl="1" indent="-228600">
              <a:spcBef>
                <a:spcPts val="0"/>
              </a:spcBef>
              <a:buSzPts val="2200"/>
            </a:pPr>
            <a:r>
              <a:rPr lang="en-US" dirty="0"/>
              <a:t>Triple- A standard</a:t>
            </a:r>
          </a:p>
          <a:p>
            <a:pPr marL="685800" lvl="1" indent="-228600">
              <a:spcBef>
                <a:spcPts val="0"/>
              </a:spcBef>
              <a:buSzPts val="2200"/>
            </a:pPr>
            <a:r>
              <a:rPr lang="en-US" dirty="0"/>
              <a:t>Integration of Unit testing and code vulnerability scanners</a:t>
            </a:r>
          </a:p>
          <a:p>
            <a:pPr marL="685800" lvl="1" indent="-228600">
              <a:spcBef>
                <a:spcPts val="0"/>
              </a:spcBef>
              <a:buSzPts val="2200"/>
            </a:pPr>
            <a:r>
              <a:rPr lang="en-US" dirty="0"/>
              <a:t>Coding standards 10, 4, 5, and 7</a:t>
            </a:r>
            <a:endParaRPr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C465E7B-D8A5-74FB-29DF-C3DBC2299D8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7629"/>
    </mc:Choice>
    <mc:Fallback>
      <p:transition spd="slow" advTm="37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None</a:t>
            </a:r>
            <a:endParaRPr dirty="0"/>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5F18576-5D27-E20F-0718-E00621C0CAE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577"/>
    </mc:Choice>
    <mc:Fallback>
      <p:transition spd="slow" advTm="12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2869371" y="229643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BF585FD-0C66-7E48-21C6-242EDECE6273}"/>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3484"/>
    </mc:Choice>
    <mc:Fallback>
      <p:transition spd="slow" advTm="33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3878076769"/>
              </p:ext>
            </p:extLst>
          </p:nvPr>
        </p:nvGraphicFramePr>
        <p:xfrm>
          <a:off x="2060276" y="1659675"/>
          <a:ext cx="7835225" cy="353865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Chances that an exploit will be used is greater than 70%</a:t>
                      </a:r>
                      <a:endParaRPr sz="20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The damage caused by successful employment of exploit would be severe</a:t>
                      </a:r>
                      <a:endParaRPr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The damage caused by successful employment of exploit would be minimal</a:t>
                      </a:r>
                      <a:endParaRPr lang="en-US"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Chances that an exploit will be used is less than 20%</a:t>
                      </a:r>
                    </a:p>
                    <a:p>
                      <a:pPr marL="0" marR="0" lvl="0" indent="0" algn="ctr" rtl="0">
                        <a:lnSpc>
                          <a:spcPct val="100000"/>
                        </a:lnSpc>
                        <a:spcBef>
                          <a:spcPts val="0"/>
                        </a:spcBef>
                        <a:spcAft>
                          <a:spcPts val="0"/>
                        </a:spcAft>
                        <a:buClr>
                          <a:srgbClr val="000000"/>
                        </a:buClr>
                        <a:buSzPts val="3600"/>
                        <a:buFont typeface="Arial"/>
                        <a:buNone/>
                      </a:pPr>
                      <a:endParaRPr lang="en-US" sz="20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E0F7CAEE-4156-4152-80DA-78E1D73A884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1414"/>
    </mc:Choice>
    <mc:Fallback>
      <p:transition spd="slow" advTm="414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77500" lnSpcReduction="20000"/>
          </a:bodyPr>
          <a:lstStyle/>
          <a:p>
            <a:pPr marL="228600" lvl="0" indent="-228600">
              <a:spcBef>
                <a:spcPts val="0"/>
              </a:spcBef>
              <a:buSzPts val="2200"/>
            </a:pPr>
            <a:r>
              <a:rPr lang="en-US" dirty="0"/>
              <a:t>Validate</a:t>
            </a:r>
            <a:r>
              <a:rPr lang="en-US" b="1" dirty="0"/>
              <a:t> </a:t>
            </a:r>
            <a:r>
              <a:rPr lang="en-US" dirty="0"/>
              <a:t>Input Data</a:t>
            </a:r>
          </a:p>
          <a:p>
            <a:pPr marL="685800" lvl="1" indent="-228600">
              <a:spcBef>
                <a:spcPts val="0"/>
              </a:spcBef>
              <a:buSzPts val="2200"/>
            </a:pPr>
            <a:r>
              <a:rPr lang="en-US" dirty="0"/>
              <a:t>CPP-STD-001</a:t>
            </a:r>
          </a:p>
          <a:p>
            <a:pPr marL="228600" indent="-228600">
              <a:spcBef>
                <a:spcPts val="0"/>
              </a:spcBef>
              <a:buSzPts val="2200"/>
            </a:pPr>
            <a:r>
              <a:rPr lang="en-US" dirty="0"/>
              <a:t>Heed Compiler Warnings</a:t>
            </a:r>
          </a:p>
          <a:p>
            <a:pPr marL="685800" lvl="1" indent="-228600">
              <a:spcBef>
                <a:spcPts val="0"/>
              </a:spcBef>
              <a:buSzPts val="2200"/>
            </a:pPr>
            <a:r>
              <a:rPr lang="en-US" dirty="0"/>
              <a:t>CPP-STD-003</a:t>
            </a:r>
          </a:p>
          <a:p>
            <a:pPr marL="228600" indent="-228600">
              <a:spcBef>
                <a:spcPts val="0"/>
              </a:spcBef>
              <a:buSzPts val="2200"/>
            </a:pPr>
            <a:r>
              <a:rPr lang="en-US" dirty="0"/>
              <a:t>Architect and Design for Security Policies</a:t>
            </a:r>
          </a:p>
          <a:p>
            <a:pPr marL="685800" lvl="1" indent="-228600">
              <a:spcBef>
                <a:spcPts val="0"/>
              </a:spcBef>
              <a:buSzPts val="2200"/>
            </a:pPr>
            <a:r>
              <a:rPr lang="en-US" dirty="0"/>
              <a:t>CPP-STD-001, CPP-STD-002, CPP-STD-003, CPP-STD-004, CPP-STD-005, CPP-STD-008, CPP-STD-009, CPP-STD-010</a:t>
            </a:r>
          </a:p>
          <a:p>
            <a:pPr marL="228600" indent="-228600">
              <a:spcBef>
                <a:spcPts val="0"/>
              </a:spcBef>
              <a:buSzPts val="2200"/>
            </a:pPr>
            <a:r>
              <a:rPr lang="en-US" dirty="0"/>
              <a:t>Keep It Simple</a:t>
            </a:r>
          </a:p>
          <a:p>
            <a:pPr marL="685800" lvl="1" indent="-228600">
              <a:spcBef>
                <a:spcPts val="0"/>
              </a:spcBef>
              <a:buSzPts val="2200"/>
            </a:pPr>
            <a:r>
              <a:rPr lang="en-US" dirty="0"/>
              <a:t>CPP-STD-002, CPP-STD-003, CPP-STD-006, CPP-STD-008, CPP-STD-009</a:t>
            </a:r>
          </a:p>
          <a:p>
            <a:pPr marL="228600" indent="-228600">
              <a:spcBef>
                <a:spcPts val="0"/>
              </a:spcBef>
              <a:buSzPts val="2200"/>
            </a:pPr>
            <a:r>
              <a:rPr lang="en-US" dirty="0"/>
              <a:t>Default Deny</a:t>
            </a:r>
          </a:p>
          <a:p>
            <a:pPr marL="685800" lvl="1" indent="-228600">
              <a:spcBef>
                <a:spcPts val="0"/>
              </a:spcBef>
              <a:buSzPts val="2200"/>
            </a:pPr>
            <a:r>
              <a:rPr lang="en-US" dirty="0"/>
              <a:t>CPP-STD-008</a:t>
            </a:r>
          </a:p>
          <a:p>
            <a:pPr marL="228600" indent="-228600">
              <a:spcBef>
                <a:spcPts val="0"/>
              </a:spcBef>
              <a:buSzPts val="2200"/>
            </a:pPr>
            <a:r>
              <a:rPr lang="en-US" dirty="0"/>
              <a:t>Adhere to the Principle of Least Privilege</a:t>
            </a:r>
          </a:p>
          <a:p>
            <a:pPr marL="685800" lvl="1" indent="-228600">
              <a:spcBef>
                <a:spcPts val="0"/>
              </a:spcBef>
              <a:buSzPts val="2200"/>
            </a:pPr>
            <a:r>
              <a:rPr lang="en-US" dirty="0"/>
              <a:t>CPP-STD-010</a:t>
            </a:r>
          </a:p>
          <a:p>
            <a:pPr marL="228600" indent="-228600">
              <a:spcBef>
                <a:spcPts val="0"/>
              </a:spcBef>
              <a:buSzPts val="2200"/>
            </a:pPr>
            <a:r>
              <a:rPr lang="en-US" dirty="0"/>
              <a:t>Sanitize Data Sent to Other Systems</a:t>
            </a:r>
          </a:p>
          <a:p>
            <a:pPr marL="685800" lvl="1" indent="-228600">
              <a:spcBef>
                <a:spcPts val="0"/>
              </a:spcBef>
              <a:buSzPts val="2200"/>
            </a:pPr>
            <a:r>
              <a:rPr lang="en-US" dirty="0"/>
              <a:t>CPP-STD-001, CPP-STD-006, CPP-STD-007, CPP-STD-010</a:t>
            </a:r>
          </a:p>
          <a:p>
            <a:pPr marL="228600" indent="-228600">
              <a:spcBef>
                <a:spcPts val="0"/>
              </a:spcBef>
              <a:buSzPts val="2200"/>
            </a:pPr>
            <a:r>
              <a:rPr lang="en-US" dirty="0"/>
              <a:t>Practice Defense in Depth </a:t>
            </a:r>
          </a:p>
          <a:p>
            <a:pPr marL="685800" lvl="1" indent="-228600">
              <a:spcBef>
                <a:spcPts val="0"/>
              </a:spcBef>
              <a:buSzPts val="2200"/>
            </a:pPr>
            <a:r>
              <a:rPr lang="en-US" dirty="0"/>
              <a:t>CPP-STD-007</a:t>
            </a:r>
          </a:p>
          <a:p>
            <a:pPr marL="228600" indent="-228600">
              <a:spcBef>
                <a:spcPts val="0"/>
              </a:spcBef>
              <a:buSzPts val="2200"/>
            </a:pPr>
            <a:r>
              <a:rPr lang="en-US" dirty="0"/>
              <a:t>Use Effective Quality Assurance Techniques</a:t>
            </a:r>
          </a:p>
          <a:p>
            <a:pPr marL="685800" lvl="1" indent="-228600">
              <a:spcBef>
                <a:spcPts val="0"/>
              </a:spcBef>
              <a:buSzPts val="2200"/>
            </a:pPr>
            <a:r>
              <a:rPr lang="en-US" dirty="0"/>
              <a:t>CPP-STD-002, CPP-STD-005, CPP-STD-006, CPP-STD-007, CPP-STD-008, CPP-STD-009</a:t>
            </a:r>
          </a:p>
          <a:p>
            <a:pPr marL="228600" indent="-228600">
              <a:spcBef>
                <a:spcPts val="0"/>
              </a:spcBef>
              <a:buSzPts val="2200"/>
            </a:pPr>
            <a:r>
              <a:rPr lang="en-US" dirty="0"/>
              <a:t>Adopt a Secure Coding Standard</a:t>
            </a:r>
          </a:p>
          <a:p>
            <a:pPr marL="685800" lvl="1" indent="-228600">
              <a:spcBef>
                <a:spcPts val="0"/>
              </a:spcBef>
              <a:buSzPts val="2200"/>
            </a:pPr>
            <a:r>
              <a:rPr lang="en-US" dirty="0"/>
              <a:t>All Standards </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F302E0AF-8840-CC35-DEEA-7B360B93A81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6288"/>
    </mc:Choice>
    <mc:Fallback>
      <p:transition spd="slow" advTm="86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a:bodyPr>
          <a:lstStyle/>
          <a:p>
            <a:pPr marL="228600" indent="-228600">
              <a:lnSpc>
                <a:spcPct val="100000"/>
              </a:lnSpc>
              <a:spcBef>
                <a:spcPts val="0"/>
              </a:spcBef>
              <a:buSzPts val="2000"/>
            </a:pPr>
            <a:r>
              <a:rPr lang="en-US" sz="2000" dirty="0"/>
              <a:t>CPP-STD-010 - Never hard code authentication tokens/password</a:t>
            </a:r>
            <a:endParaRPr lang="en-US" dirty="0"/>
          </a:p>
          <a:p>
            <a:pPr marL="228600" lvl="0" indent="-228600">
              <a:lnSpc>
                <a:spcPct val="100000"/>
              </a:lnSpc>
              <a:spcBef>
                <a:spcPts val="0"/>
              </a:spcBef>
              <a:buSzPts val="2000"/>
            </a:pPr>
            <a:r>
              <a:rPr lang="en-US" dirty="0"/>
              <a:t>CPP-STD-004 - Validate input does not contain a potential SQL injection</a:t>
            </a:r>
          </a:p>
          <a:p>
            <a:pPr marL="228600" lvl="0" indent="-228600">
              <a:lnSpc>
                <a:spcPct val="100000"/>
              </a:lnSpc>
              <a:spcBef>
                <a:spcPts val="0"/>
              </a:spcBef>
              <a:buSzPts val="2000"/>
            </a:pPr>
            <a:r>
              <a:rPr lang="en-US" dirty="0"/>
              <a:t>CPP-STD-005 - If there is explicit object creation the must be explicit object destruction</a:t>
            </a:r>
          </a:p>
          <a:p>
            <a:pPr marL="228600" indent="-228600">
              <a:lnSpc>
                <a:spcPct val="100000"/>
              </a:lnSpc>
              <a:spcBef>
                <a:spcPts val="0"/>
              </a:spcBef>
              <a:buSzPts val="2000"/>
            </a:pPr>
            <a:r>
              <a:rPr lang="en-US" sz="2000" dirty="0"/>
              <a:t>CPP-STD-007 - Exception messages should not reveal details to why it was created</a:t>
            </a:r>
          </a:p>
          <a:p>
            <a:pPr marL="228600" indent="-228600">
              <a:lnSpc>
                <a:spcPct val="100000"/>
              </a:lnSpc>
              <a:spcBef>
                <a:spcPts val="0"/>
              </a:spcBef>
              <a:buSzPts val="2000"/>
            </a:pPr>
            <a:r>
              <a:rPr lang="en-US" dirty="0"/>
              <a:t>CPP-STD-003 - Do not modify string literals</a:t>
            </a:r>
          </a:p>
          <a:p>
            <a:pPr marL="228600" indent="-228600">
              <a:lnSpc>
                <a:spcPct val="100000"/>
              </a:lnSpc>
              <a:spcBef>
                <a:spcPts val="0"/>
              </a:spcBef>
              <a:buSzPts val="2000"/>
            </a:pPr>
            <a:r>
              <a:rPr lang="en-US" sz="2000" dirty="0"/>
              <a:t>CPP-STD-009 - Do not modify the same variable more than once in the same expression</a:t>
            </a:r>
            <a:endParaRPr lang="en-US" dirty="0"/>
          </a:p>
          <a:p>
            <a:pPr marL="228600" indent="-228600">
              <a:lnSpc>
                <a:spcPct val="100000"/>
              </a:lnSpc>
              <a:spcBef>
                <a:spcPts val="0"/>
              </a:spcBef>
              <a:buSzPts val="2000"/>
            </a:pPr>
            <a:r>
              <a:rPr lang="en-US" dirty="0"/>
              <a:t>CPP-STD-001 - Define all int variable types as either signed or unsigned</a:t>
            </a:r>
          </a:p>
          <a:p>
            <a:pPr marL="228600" lvl="0" indent="-228600">
              <a:lnSpc>
                <a:spcPct val="100000"/>
              </a:lnSpc>
              <a:spcBef>
                <a:spcPts val="0"/>
              </a:spcBef>
              <a:buSzPts val="2000"/>
            </a:pPr>
            <a:r>
              <a:rPr lang="en-US" dirty="0"/>
              <a:t>CPP-STD-006 - Development assertions should be commented after development</a:t>
            </a:r>
          </a:p>
          <a:p>
            <a:pPr marL="228600" lvl="0" indent="-228600">
              <a:spcBef>
                <a:spcPts val="0"/>
              </a:spcBef>
              <a:buSzPts val="2000"/>
            </a:pPr>
            <a:r>
              <a:rPr lang="en-US" sz="2400" dirty="0"/>
              <a:t>CPP-STD-008 - Close files when no longer needed</a:t>
            </a:r>
          </a:p>
          <a:p>
            <a:pPr marL="228600" indent="-228600">
              <a:spcBef>
                <a:spcPts val="0"/>
              </a:spcBef>
              <a:buSzPts val="2000"/>
            </a:pPr>
            <a:r>
              <a:rPr lang="en-US" sz="2400" dirty="0"/>
              <a:t>CPP-STD-002 - Use constant variable values in place of “magic numbers”</a:t>
            </a:r>
          </a:p>
          <a:p>
            <a:pPr marL="228600" lvl="0" indent="-228600">
              <a:spcBef>
                <a:spcPts val="0"/>
              </a:spcBef>
              <a:buSzPts val="2000"/>
            </a:pPr>
            <a:endParaRPr lang="en-US" sz="2400"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D285A9F-D4AC-8C37-33DE-1387A9B8B2F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2471"/>
    </mc:Choice>
    <mc:Fallback>
      <p:transition spd="slow" advTm="132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IN FLIGHT</a:t>
            </a:r>
          </a:p>
          <a:p>
            <a:pPr marL="685800" lvl="1" indent="-228600">
              <a:spcBef>
                <a:spcPts val="0"/>
              </a:spcBef>
              <a:buSzPts val="2000"/>
            </a:pPr>
            <a:r>
              <a:rPr lang="en-US" sz="1800" dirty="0"/>
              <a:t>Data moving from one location to another</a:t>
            </a:r>
          </a:p>
          <a:p>
            <a:pPr marL="685800" lvl="1" indent="-228600">
              <a:spcBef>
                <a:spcPts val="0"/>
              </a:spcBef>
              <a:buSzPts val="2000"/>
            </a:pPr>
            <a:r>
              <a:rPr lang="en-US" sz="1800" dirty="0"/>
              <a:t>“data moving across a network or between systems”</a:t>
            </a:r>
          </a:p>
          <a:p>
            <a:pPr marL="685800" lvl="1" indent="-228600">
              <a:spcBef>
                <a:spcPts val="0"/>
              </a:spcBef>
              <a:buSzPts val="2000"/>
            </a:pPr>
            <a:r>
              <a:rPr lang="en-US" sz="1800" dirty="0"/>
              <a:t>SSH vs Telnet</a:t>
            </a:r>
          </a:p>
          <a:p>
            <a:pPr marL="685800" lvl="1" indent="-228600">
              <a:spcBef>
                <a:spcPts val="0"/>
              </a:spcBef>
              <a:buSzPts val="2000"/>
            </a:pPr>
            <a:r>
              <a:rPr lang="en-US" sz="1800" dirty="0"/>
              <a:t>TLS and SSL</a:t>
            </a:r>
          </a:p>
          <a:p>
            <a:pPr marL="228600" indent="-228600">
              <a:spcBef>
                <a:spcPts val="0"/>
              </a:spcBef>
              <a:buSzPts val="2000"/>
            </a:pPr>
            <a:r>
              <a:rPr lang="en-US" sz="2000" dirty="0"/>
              <a:t>AT REST</a:t>
            </a:r>
          </a:p>
          <a:p>
            <a:pPr marL="685800" lvl="1" indent="-228600">
              <a:spcBef>
                <a:spcPts val="0"/>
              </a:spcBef>
              <a:buSzPts val="2000"/>
            </a:pPr>
            <a:r>
              <a:rPr lang="en-US" sz="1800" dirty="0"/>
              <a:t>Data in storage</a:t>
            </a:r>
          </a:p>
          <a:p>
            <a:pPr marL="685800" lvl="1" indent="-228600">
              <a:spcBef>
                <a:spcPts val="0"/>
              </a:spcBef>
              <a:buSzPts val="2000"/>
            </a:pPr>
            <a:r>
              <a:rPr lang="en-US" sz="1800" dirty="0"/>
              <a:t>“data in a database or on a storage device i.e. SSD/HDD”</a:t>
            </a:r>
          </a:p>
          <a:p>
            <a:pPr marL="685800" lvl="1" indent="-228600">
              <a:spcBef>
                <a:spcPts val="0"/>
              </a:spcBef>
              <a:buSzPts val="2000"/>
            </a:pPr>
            <a:r>
              <a:rPr lang="en-US" sz="1800" dirty="0"/>
              <a:t>Hashing and salting password data</a:t>
            </a:r>
          </a:p>
          <a:p>
            <a:pPr marL="685800" lvl="1" indent="-228600">
              <a:spcBef>
                <a:spcPts val="0"/>
              </a:spcBef>
              <a:buSzPts val="2000"/>
            </a:pPr>
            <a:r>
              <a:rPr lang="en-US" sz="1800" dirty="0"/>
              <a:t>Storage volume encryption</a:t>
            </a:r>
          </a:p>
          <a:p>
            <a:pPr marL="228600" indent="-228600">
              <a:spcBef>
                <a:spcPts val="0"/>
              </a:spcBef>
              <a:buSzPts val="2000"/>
            </a:pPr>
            <a:r>
              <a:rPr lang="en-US" sz="2000" dirty="0"/>
              <a:t>IN USE</a:t>
            </a:r>
          </a:p>
          <a:p>
            <a:pPr marL="685800" lvl="1" indent="-228600">
              <a:spcBef>
                <a:spcPts val="0"/>
              </a:spcBef>
              <a:buSzPts val="2000"/>
            </a:pPr>
            <a:r>
              <a:rPr lang="en-US" sz="1800" dirty="0"/>
              <a:t>Data that is being operated on</a:t>
            </a:r>
          </a:p>
          <a:p>
            <a:pPr marL="685800" lvl="1" indent="-228600">
              <a:spcBef>
                <a:spcPts val="0"/>
              </a:spcBef>
              <a:buSzPts val="2000"/>
            </a:pPr>
            <a:r>
              <a:rPr lang="en-US" sz="1800" dirty="0"/>
              <a:t>“credential data being use to authenticated”</a:t>
            </a:r>
          </a:p>
          <a:p>
            <a:pPr marL="685800" lvl="1" indent="-228600">
              <a:spcBef>
                <a:spcPts val="0"/>
              </a:spcBef>
              <a:buSzPts val="2000"/>
            </a:pPr>
            <a:r>
              <a:rPr lang="en-US" sz="1800" dirty="0"/>
              <a:t>Processing hashed values vs plaintext values</a:t>
            </a:r>
            <a:endParaRPr sz="1800" dirty="0"/>
          </a:p>
          <a:p>
            <a:pPr marL="0" lvl="0" indent="0" algn="l" rtl="0">
              <a:lnSpc>
                <a:spcPct val="90000"/>
              </a:lnSpc>
              <a:spcBef>
                <a:spcPts val="1000"/>
              </a:spcBef>
              <a:spcAft>
                <a:spcPts val="0"/>
              </a:spcAft>
              <a:buClr>
                <a:schemeClr val="lt1"/>
              </a:buClr>
              <a:buSzPts val="1600"/>
              <a:buNone/>
            </a:pPr>
            <a:endParaRPr sz="20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FBA50C1-F9D8-496A-71F2-524B90A524B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7911"/>
    </mc:Choice>
    <mc:Fallback>
      <p:transition spd="slow" advTm="137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a:t>
            </a:r>
          </a:p>
          <a:p>
            <a:pPr marL="685800" lvl="1" indent="-228600">
              <a:spcBef>
                <a:spcPts val="0"/>
              </a:spcBef>
              <a:buSzPts val="2400"/>
            </a:pPr>
            <a:r>
              <a:rPr lang="en-US" sz="2200" dirty="0"/>
              <a:t>Proving individual attestation</a:t>
            </a:r>
          </a:p>
          <a:p>
            <a:pPr marL="1143000" lvl="2" indent="-228600">
              <a:spcBef>
                <a:spcPts val="0"/>
              </a:spcBef>
              <a:buSzPts val="2400"/>
            </a:pPr>
            <a:r>
              <a:rPr lang="en-US" sz="2000" dirty="0"/>
              <a:t>MFA, Username/Password, PKI, etc.</a:t>
            </a:r>
          </a:p>
          <a:p>
            <a:pPr marL="1143000" lvl="2" indent="-228600">
              <a:spcBef>
                <a:spcPts val="0"/>
              </a:spcBef>
              <a:buSzPts val="2400"/>
            </a:pPr>
            <a:r>
              <a:rPr lang="en-US" sz="2000" dirty="0"/>
              <a:t>Something you know, Something you are, Something you have</a:t>
            </a:r>
          </a:p>
          <a:p>
            <a:pPr marL="228600" lvl="0" indent="-228600" algn="l" rtl="0">
              <a:lnSpc>
                <a:spcPct val="90000"/>
              </a:lnSpc>
              <a:spcBef>
                <a:spcPts val="0"/>
              </a:spcBef>
              <a:spcAft>
                <a:spcPts val="0"/>
              </a:spcAft>
              <a:buClr>
                <a:schemeClr val="lt1"/>
              </a:buClr>
              <a:buSzPts val="2400"/>
              <a:buChar char="•"/>
            </a:pPr>
            <a:r>
              <a:rPr lang="en-US" sz="2400" dirty="0"/>
              <a:t>AUTHORIZATION</a:t>
            </a:r>
          </a:p>
          <a:p>
            <a:pPr marL="685800" lvl="1" indent="-228600">
              <a:spcBef>
                <a:spcPts val="0"/>
              </a:spcBef>
              <a:buSzPts val="2400"/>
            </a:pPr>
            <a:r>
              <a:rPr lang="en-US" sz="2200" dirty="0"/>
              <a:t>User permissions</a:t>
            </a:r>
          </a:p>
          <a:p>
            <a:pPr marL="685800" lvl="1" indent="-228600">
              <a:spcBef>
                <a:spcPts val="0"/>
              </a:spcBef>
              <a:buSzPts val="2400"/>
            </a:pPr>
            <a:r>
              <a:rPr lang="en-US" sz="2200" dirty="0"/>
              <a:t>Least privilege</a:t>
            </a:r>
          </a:p>
          <a:p>
            <a:pPr marL="228600" lvl="0" indent="-228600" algn="l" rtl="0">
              <a:lnSpc>
                <a:spcPct val="90000"/>
              </a:lnSpc>
              <a:spcBef>
                <a:spcPts val="0"/>
              </a:spcBef>
              <a:spcAft>
                <a:spcPts val="0"/>
              </a:spcAft>
              <a:buClr>
                <a:schemeClr val="lt1"/>
              </a:buClr>
              <a:buSzPts val="2400"/>
              <a:buChar char="•"/>
            </a:pPr>
            <a:r>
              <a:rPr lang="en-US" sz="2400" dirty="0"/>
              <a:t>ACCOUNTING</a:t>
            </a:r>
          </a:p>
          <a:p>
            <a:pPr marL="685800" lvl="1" indent="-228600">
              <a:spcBef>
                <a:spcPts val="0"/>
              </a:spcBef>
              <a:buSzPts val="2400"/>
            </a:pPr>
            <a:r>
              <a:rPr lang="en-US" dirty="0"/>
              <a:t>Logs, Logs, Logs</a:t>
            </a:r>
          </a:p>
          <a:p>
            <a:pPr marL="685800" lvl="1" indent="-228600">
              <a:spcBef>
                <a:spcPts val="0"/>
              </a:spcBef>
              <a:buSzPts val="2400"/>
            </a:pPr>
            <a:r>
              <a:rPr lang="en-US" dirty="0"/>
              <a:t>Who did what action on what object</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2933FADE-B16B-AAD0-0013-6D1A005A16D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2916"/>
    </mc:Choice>
    <mc:Fallback>
      <p:transition spd="slow" advTm="92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Out of Range Exception Thrown Successfully – Unit Test</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342900"/>
            <a:r>
              <a:rPr lang="en-US" dirty="0"/>
              <a:t>This unit test verifies out of range exceptions</a:t>
            </a:r>
          </a:p>
          <a:p>
            <a:pPr marL="342900"/>
            <a:r>
              <a:rPr lang="en-US" dirty="0"/>
              <a:t>Ensures that when attempts to access an object outside the expected range are made, the exception is thrown</a:t>
            </a:r>
          </a:p>
          <a:p>
            <a:pPr marL="342900"/>
            <a:r>
              <a:rPr lang="en-US" dirty="0" err="1"/>
              <a:t>Verifes</a:t>
            </a:r>
            <a:r>
              <a:rPr lang="en-US" dirty="0"/>
              <a:t> code is not making objects larger than </a:t>
            </a:r>
            <a:r>
              <a:rPr lang="en-US" dirty="0" err="1"/>
              <a:t>neccessary</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98F6EBE7-DB32-155A-86DF-715D59F4457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1688"/>
    </mc:Choice>
    <mc:Fallback>
      <p:transition spd="slow" advTm="31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568FD248-3533-2D61-5597-F44E0C766441}"/>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D88A0D79-3BBD-0B60-2FCD-B6BCF8FCD73B}"/>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Erase Function Empties Object – Unit Test</a:t>
            </a:r>
            <a:endParaRPr dirty="0"/>
          </a:p>
        </p:txBody>
      </p:sp>
      <p:sp>
        <p:nvSpPr>
          <p:cNvPr id="196" name="Google Shape;196;g9504e29505_0_0">
            <a:extLst>
              <a:ext uri="{FF2B5EF4-FFF2-40B4-BE49-F238E27FC236}">
                <a16:creationId xmlns:a16="http://schemas.microsoft.com/office/drawing/2014/main" id="{1A9174D8-4C4C-5305-4C9B-06B78FE4C5CB}"/>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342900"/>
            <a:r>
              <a:rPr lang="en-US" dirty="0"/>
              <a:t>This unit test checks that when erasing the contents of an object, those contents are in fact erased</a:t>
            </a:r>
          </a:p>
          <a:p>
            <a:pPr marL="342900"/>
            <a:r>
              <a:rPr lang="en-US" dirty="0"/>
              <a:t>Ensures that there are not leftover object contents that could cause unwanted behavior</a:t>
            </a:r>
          </a:p>
          <a:p>
            <a:pPr marL="342900"/>
            <a:r>
              <a:rPr lang="en-US" dirty="0"/>
              <a:t>Ensures that the size of the object will match expectations</a:t>
            </a:r>
            <a:endParaRPr dirty="0"/>
          </a:p>
        </p:txBody>
      </p:sp>
      <p:pic>
        <p:nvPicPr>
          <p:cNvPr id="197" name="Google Shape;197;g9504e29505_0_0" descr="Green Pace logo">
            <a:extLst>
              <a:ext uri="{FF2B5EF4-FFF2-40B4-BE49-F238E27FC236}">
                <a16:creationId xmlns:a16="http://schemas.microsoft.com/office/drawing/2014/main" id="{CD0FA1EB-07AA-7476-CE6A-B19767FFA487}"/>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B3C887D6-6503-CC57-3A8D-3A0C2AA8C91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450000" t="-231250" r="-450000" b="-231250"/>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195898654"/>
      </p:ext>
    </p:extLst>
  </p:cSld>
  <p:clrMapOvr>
    <a:masterClrMapping/>
  </p:clrMapOvr>
  <mc:AlternateContent xmlns:mc="http://schemas.openxmlformats.org/markup-compatibility/2006">
    <mc:Choice xmlns:p14="http://schemas.microsoft.com/office/powerpoint/2010/main" Requires="p14">
      <p:transition spd="slow" p14:dur="2000" advTm="26368"/>
    </mc:Choice>
    <mc:Fallback>
      <p:transition spd="slow" advTm="26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purl.org/dc/elements/1.1/"/>
    <ds:schemaRef ds:uri="http://schemas.microsoft.com/office/infopath/2007/PartnerControls"/>
    <ds:schemaRef ds:uri="http://schemas.microsoft.com/office/2006/documentManagement/types"/>
    <ds:schemaRef ds:uri="http://purl.org/dc/dcmitype/"/>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1609</TotalTime>
  <Words>1034</Words>
  <Application>Microsoft Office PowerPoint</Application>
  <PresentationFormat>Widescreen</PresentationFormat>
  <Paragraphs>142</Paragraphs>
  <Slides>17</Slides>
  <Notes>17</Notes>
  <HiddenSlides>0</HiddenSlides>
  <MMClips>17</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Out of Range Exception Thrown Successfully – Unit Test</vt:lpstr>
      <vt:lpstr>Erase Function Empties Object – Unit Test</vt:lpstr>
      <vt:lpstr>Can Add to any empty vector – Unit Test</vt:lpstr>
      <vt:lpstr>Resizing an Array with a Negative number throws a length error exception – Unit Test</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ben c</cp:lastModifiedBy>
  <cp:revision>33</cp:revision>
  <dcterms:created xsi:type="dcterms:W3CDTF">2020-08-19T17:59:24Z</dcterms:created>
  <dcterms:modified xsi:type="dcterms:W3CDTF">2025-06-22T18:55:48Z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